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4630400" cy="8229600"/>
  <p:notesSz cx="8229600" cy="14630400"/>
  <p:embeddedFontLst>
    <p:embeddedFont>
      <p:font typeface="Playfair Display Bold" panose="00000800000000000000" pitchFamily="2" charset="-120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510F7-23CA-4201-AA5D-B49DAAF3DC15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B3EBE-6D8F-41B6-9136-364228BF83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38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QuerylessDB : AI-Driven Database Retrieval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Aayush Saraf - 22BIT0603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Guide: Dr. SWARNA PRIYA R.M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Department: SCORE</a:t>
            </a:r>
            <a:endParaRPr lang="en-US" sz="175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909" y="930593"/>
            <a:ext cx="5940266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Our Core Technology Stack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98909" y="2503884"/>
            <a:ext cx="28971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Frontend (Optional): React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98909" y="2893219"/>
            <a:ext cx="641794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building intuitive and responsive user interfaces.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7413427" y="2503884"/>
            <a:ext cx="236089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Backend: FastAPI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413427" y="2893219"/>
            <a:ext cx="6417945" cy="553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modern, fast (high-performance) web framework for building APIs with Python 3.7+.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798909" y="4429958"/>
            <a:ext cx="236089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Database: MongoDB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98909" y="4819293"/>
            <a:ext cx="641794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flexible, scalable NoSQL document database for efficient data storage.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7413427" y="4429958"/>
            <a:ext cx="418945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AI/NLP: LLMs, LangChain, LangGraph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413427" y="4819293"/>
            <a:ext cx="6417945" cy="553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Large Language Models and advanced frameworks for natural language understanding and agent orchestration.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798909" y="6356032"/>
            <a:ext cx="353770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Programming Language: Python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798909" y="6745367"/>
            <a:ext cx="641794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primary language for backend logic and AI development.</a:t>
            </a:r>
            <a:endParaRPr lang="en-US" sz="1450" dirty="0"/>
          </a:p>
        </p:txBody>
      </p:sp>
      <p:sp>
        <p:nvSpPr>
          <p:cNvPr id="19" name="Text 11"/>
          <p:cNvSpPr/>
          <p:nvPr/>
        </p:nvSpPr>
        <p:spPr>
          <a:xfrm>
            <a:off x="7413427" y="6356032"/>
            <a:ext cx="265295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Connectivity: REST APIs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7413427" y="6745367"/>
            <a:ext cx="6417945" cy="553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seamless communication between different system components.</a:t>
            </a:r>
            <a:endParaRPr lang="en-US" sz="145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0997"/>
            <a:ext cx="89051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Brains Behind the Queries: AI &amp; LLMs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182064"/>
            <a:ext cx="3906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Understand Natural Language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7248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LLMs parse and interpret diverse user queries, capturing the full scope of intent and context.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456884" y="3182064"/>
            <a:ext cx="3092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Detect Intent &amp; Entities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67248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the core purpose of a query and extract key data points (entities) for precise execution.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5702379"/>
            <a:ext cx="3698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Map to Database Operations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19279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Translate understood intent and extracted entities into actionable database commands, e.g., SQL or NoSQL queries.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456884" y="5702379"/>
            <a:ext cx="3921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Handle Ambiguity &amp; Phrasing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19279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Navigate variations in user language, ensuring robust understanding even with imprecise or diverse phrasings.</a:t>
            </a:r>
            <a:endParaRPr lang="en-US" sz="175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5184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38532"/>
            <a:ext cx="7579519" cy="1117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Orchestrating Intelligence: LangChain &amp; LangGraph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82241" y="2306479"/>
            <a:ext cx="351710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LangChain: The Foundation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82241" y="3364825"/>
            <a:ext cx="3517106" cy="1774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the intricate chain of prompts, seamlessly integrates various tools, and ensures structured outputs for reliable data processing.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241" y="5337572"/>
            <a:ext cx="3517106" cy="1065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Prompt engineering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 integration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Output parsing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2273" y="2306479"/>
            <a:ext cx="351710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LangGraph: Agentic Workflows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4852273" y="3364825"/>
            <a:ext cx="3517106" cy="1774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sophisticated, multi-step reasoning through agent-based workflows, perfect for complex, dynamic interactions with databases.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2273" y="5337572"/>
            <a:ext cx="3517106" cy="1065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Multi-step reasoning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Agent-based architecture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execution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2241" y="6573626"/>
            <a:ext cx="7579519" cy="709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frameworks are crucial for modularizing the system and achieving exceptional scalability and flexibility.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3301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783" y="584359"/>
            <a:ext cx="8361045" cy="531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Seamless Interaction: The Query Workflow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57" y="1513880"/>
            <a:ext cx="13034486" cy="56208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4991" y="6068783"/>
            <a:ext cx="2957112" cy="369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LangChain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674991" y="4767654"/>
            <a:ext cx="2957112" cy="369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LLM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74991" y="3479667"/>
            <a:ext cx="2957112" cy="369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FastAPI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74991" y="2178538"/>
            <a:ext cx="2957112" cy="369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 Query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43783" y="7358658"/>
            <a:ext cx="1314283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streamlined process transforms natural language into actionable data insights and delivers them efficiently to the user.</a:t>
            </a:r>
            <a:endParaRPr lang="en-US" sz="165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09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317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Query in Action: A Practical Example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0436" y="2127290"/>
            <a:ext cx="4639151" cy="4468058"/>
          </a:xfrm>
          <a:prstGeom prst="roundRect">
            <a:avLst>
              <a:gd name="adj" fmla="val 761"/>
            </a:avLst>
          </a:prstGeom>
          <a:solidFill>
            <a:srgbClr val="101014"/>
          </a:solidFill>
          <a:ln/>
        </p:spPr>
      </p:sp>
      <p:sp>
        <p:nvSpPr>
          <p:cNvPr id="5" name="Text 2"/>
          <p:cNvSpPr/>
          <p:nvPr/>
        </p:nvSpPr>
        <p:spPr>
          <a:xfrm>
            <a:off x="857250" y="235410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 Query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57250" y="3006209"/>
            <a:ext cx="41855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"Show all orders above ₹5000 last week."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67256" y="2354104"/>
            <a:ext cx="269045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Generated MongoDB Query</a:t>
            </a:r>
            <a:endParaRPr lang="en-US" sz="2650" dirty="0"/>
          </a:p>
        </p:txBody>
      </p:sp>
      <p:sp>
        <p:nvSpPr>
          <p:cNvPr id="8" name="Shape 5"/>
          <p:cNvSpPr/>
          <p:nvPr/>
        </p:nvSpPr>
        <p:spPr>
          <a:xfrm>
            <a:off x="5667256" y="3459837"/>
            <a:ext cx="2690455" cy="2880360"/>
          </a:xfrm>
          <a:prstGeom prst="roundRect">
            <a:avLst>
              <a:gd name="adj" fmla="val 1265"/>
            </a:avLst>
          </a:prstGeom>
          <a:solidFill>
            <a:srgbClr val="E6E6EA"/>
          </a:solidFill>
          <a:ln/>
        </p:spPr>
      </p:sp>
      <p:sp>
        <p:nvSpPr>
          <p:cNvPr id="9" name="Shape 6"/>
          <p:cNvSpPr/>
          <p:nvPr/>
        </p:nvSpPr>
        <p:spPr>
          <a:xfrm>
            <a:off x="5655945" y="3459837"/>
            <a:ext cx="2713077" cy="2880360"/>
          </a:xfrm>
          <a:prstGeom prst="roundRect">
            <a:avLst>
              <a:gd name="adj" fmla="val 1254"/>
            </a:avLst>
          </a:prstGeom>
          <a:solidFill>
            <a:srgbClr val="E6E6EA"/>
          </a:solidFill>
          <a:ln/>
        </p:spPr>
      </p:sp>
      <p:sp>
        <p:nvSpPr>
          <p:cNvPr id="10" name="Text 7"/>
          <p:cNvSpPr/>
          <p:nvPr/>
        </p:nvSpPr>
        <p:spPr>
          <a:xfrm>
            <a:off x="5882759" y="3629858"/>
            <a:ext cx="225944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db.orders.find({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amount: { $gt: 5000 },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date: { $gte: lastWeekStart, $lte: lastWeekEnd }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8504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translates human intent into precise database commands, delivering data in preferred formats like tables, charts, or summaries.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91817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8769"/>
            <a:ext cx="75972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Unlocking Potential: Key Advantages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99373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599373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56667"/>
            <a:ext cx="4573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Technical Knowledge Not Required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34708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Democratizes data access, allowing non-technical users to query complex systems effortlessly.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599373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599373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856667"/>
            <a:ext cx="3580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Dynamic Query Generation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34708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Adapts to diverse phrasing and complex requests, generating accurate database queries on the fly.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556998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55699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814292"/>
            <a:ext cx="4284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Modular &amp; Scalable Architecture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304711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for growth, easily expandable to accommodate new features, data sources, and increased user demand.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556998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55699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814292"/>
            <a:ext cx="3261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Multiple Output Formats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304711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Presents information in the most digestible way: tables, charts, or clear textual summaries, according to user preference.</a:t>
            </a:r>
            <a:endParaRPr lang="en-US" sz="175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31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474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Navigating Challenges: Current Limitations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422928"/>
            <a:ext cx="35015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Depends heavily on the accuracy and capabilities of the underlying LLM.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Highly complex or inherently ambiguous queries may still require user clarification.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856321" y="3422928"/>
            <a:ext cx="3501509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can be impacted by the size and complexity of the dataset being queried.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security features and granular user access controls are not yet fully implemented.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173416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4717"/>
            <a:ext cx="97826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Impact Across Industries: Diverse Applications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65321"/>
            <a:ext cx="1055965" cy="10559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33243" y="2565321"/>
            <a:ext cx="1708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E-commerce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33243" y="3055739"/>
            <a:ext cx="1708547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Unlock insights into order analytics, sales trends, inventory management, and customer behavior.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565321"/>
            <a:ext cx="1055965" cy="10559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64731" y="2565321"/>
            <a:ext cx="1708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64731" y="3055739"/>
            <a:ext cx="170866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Efficiently retrieve patient records, treatment data, research findings, and administrative information.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565321"/>
            <a:ext cx="1055965" cy="10559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96338" y="2565321"/>
            <a:ext cx="1708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796338" y="3055739"/>
            <a:ext cx="1708666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student performance, track academic progress, manage course data, and analyze learning outcomes.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565321"/>
            <a:ext cx="1055965" cy="10559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127944" y="2565321"/>
            <a:ext cx="170866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Business Analytics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2127944" y="3410069"/>
            <a:ext cx="170866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instant access to revenue reports, product insights, market analysis, and operational metrics.</a:t>
            </a:r>
            <a:endParaRPr lang="en-US" sz="17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2942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6831" y="1315522"/>
            <a:ext cx="6854071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Evolving Intelligence: Future Enhancements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076831" y="1925360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76831" y="2189202"/>
            <a:ext cx="7963138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6" name="Text 3"/>
          <p:cNvSpPr/>
          <p:nvPr/>
        </p:nvSpPr>
        <p:spPr>
          <a:xfrm>
            <a:off x="6076831" y="2319218"/>
            <a:ext cx="269855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Voice-Based Query Support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076831" y="2657951"/>
            <a:ext cx="79631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speech-to-text for an even more intuitive and hands-free user experience</a:t>
            </a: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076831" y="3145036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076831" y="3408878"/>
            <a:ext cx="7963138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0" name="Text 7"/>
          <p:cNvSpPr/>
          <p:nvPr/>
        </p:nvSpPr>
        <p:spPr>
          <a:xfrm>
            <a:off x="6076831" y="3538895"/>
            <a:ext cx="236053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Multi-Database Support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076831" y="3877628"/>
            <a:ext cx="79631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compatibility to include a wider range of databases, both SQL and NoSQL.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76831" y="4364712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076831" y="4628555"/>
            <a:ext cx="7963138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4" name="Text 11"/>
          <p:cNvSpPr/>
          <p:nvPr/>
        </p:nvSpPr>
        <p:spPr>
          <a:xfrm>
            <a:off x="6076831" y="4758571"/>
            <a:ext cx="312455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Personalized Query Suggestions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076831" y="5097304"/>
            <a:ext cx="7963138" cy="487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user history and context to proactively suggest relevant queries, enhancing efficiency.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076831" y="5584388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076831" y="5848231"/>
            <a:ext cx="7963138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8" name="Text 15"/>
          <p:cNvSpPr/>
          <p:nvPr/>
        </p:nvSpPr>
        <p:spPr>
          <a:xfrm>
            <a:off x="6076831" y="5978247"/>
            <a:ext cx="2933819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Improved Query Optimization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6076831" y="6316980"/>
            <a:ext cx="7963138" cy="1029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the generated queries for better performance and implement advanced error handling mechanisms.</a:t>
            </a:r>
            <a:endParaRPr lang="en-US" sz="16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353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057" y="1370528"/>
            <a:ext cx="6993969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Conclusion: Bridging Language and Data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48057" y="2060019"/>
            <a:ext cx="7847886" cy="1288137"/>
          </a:xfrm>
          <a:prstGeom prst="roundRect">
            <a:avLst>
              <a:gd name="adj" fmla="val 34499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245162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Bridged the Gap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3199" y="2625090"/>
            <a:ext cx="7477601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connected natural language with structured data for accessible interaction.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8057" y="3499247"/>
            <a:ext cx="7847886" cy="1019175"/>
          </a:xfrm>
          <a:prstGeom prst="roundRect">
            <a:avLst>
              <a:gd name="adj" fmla="val 43604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833199" y="3684389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Dynamic &amp; Adaptive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33199" y="4064318"/>
            <a:ext cx="7477601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and agent-based reasoning drive dynamic query generation for diverse needs.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48057" y="4669512"/>
            <a:ext cx="7847886" cy="1019175"/>
          </a:xfrm>
          <a:prstGeom prst="roundRect">
            <a:avLst>
              <a:gd name="adj" fmla="val 43604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833199" y="4854654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User-Centric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33199" y="5234583"/>
            <a:ext cx="7477601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for user-friendliness, scalability, and adaptability across various domains.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48057" y="5839778"/>
            <a:ext cx="7847886" cy="1019175"/>
          </a:xfrm>
          <a:prstGeom prst="roundRect">
            <a:avLst>
              <a:gd name="adj" fmla="val 43604"/>
            </a:avLst>
          </a:prstGeom>
          <a:solidFill>
            <a:srgbClr val="E0E0EC"/>
          </a:solidFill>
          <a:ln/>
        </p:spPr>
      </p:sp>
      <p:sp>
        <p:nvSpPr>
          <p:cNvPr id="14" name="Text 11"/>
          <p:cNvSpPr/>
          <p:nvPr/>
        </p:nvSpPr>
        <p:spPr>
          <a:xfrm>
            <a:off x="833199" y="6024920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Practical Integration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33199" y="6404848"/>
            <a:ext cx="7477601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real-world example of AI, databases, and web technologies working in harmony.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289162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063"/>
            <a:ext cx="12991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Challenge: Bridging the Data-Knowledge Gap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03471"/>
            <a:ext cx="1480185" cy="14801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57463" y="3003471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Explosive Data Growth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57463" y="3848219"/>
            <a:ext cx="23949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Across e-commerce, healthcare, education, and more, structured data is accumulating at an unprecedented rate.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003471"/>
            <a:ext cx="1480185" cy="14801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99565" y="3003471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Technical Access Barriers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99565" y="3848219"/>
            <a:ext cx="239494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Accessing this valuable data typically demands specialized technical knowledge, such as SQL or MongoDB query languages.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003471"/>
            <a:ext cx="1480185" cy="14801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41668" y="3003471"/>
            <a:ext cx="239494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Demand for Natural Interaction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41668" y="4202549"/>
            <a:ext cx="23949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There's a critical need for intuitive systems that enable users to query databases using everyday language.</a:t>
            </a:r>
            <a:endParaRPr lang="en-US" sz="175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8123"/>
            <a:ext cx="10215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Problem: Inefficient Data Retrieval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29053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54782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Query Language Dependency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3925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are forced to learn complex query languages, hindering direct access to information.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29053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54782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Decision-Making Bottlenecks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3925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Reliance on developers or pre-built dashboards slows down critical decision-making processes.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290530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Rigid Systems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03824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Existing interfaces often lack the adaptability to handle the nuances of natural language queries.</a:t>
            </a:r>
            <a:endParaRPr lang="en-US" sz="175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9603"/>
            <a:ext cx="7563564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Our Motivation: Empowering Data Access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2377797"/>
            <a:ext cx="507921" cy="507921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522809" y="2420064"/>
            <a:ext cx="4235053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Democratizing Data Access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22809" y="2978229"/>
            <a:ext cx="6830973" cy="720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make data access truly intuitive and effortlessly easy for everyone, regardless of technical background.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4148257"/>
            <a:ext cx="507921" cy="507921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1522809" y="4190524"/>
            <a:ext cx="5178862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Bridging the Human-Data Divide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522809" y="4748689"/>
            <a:ext cx="6830973" cy="720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eliminate the barriers between human users and complex structured data sources.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5918716"/>
            <a:ext cx="507921" cy="507921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1522809" y="5960983"/>
            <a:ext cx="4707850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Automating Query Generation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22809" y="6519148"/>
            <a:ext cx="6830973" cy="1080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harness the power of Artificial Intelligence and Natural Language Processing to automatically translate human intent into executable queries.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sp>
        <p:nvSpPr>
          <p:cNvPr id="6" name="Text 4"/>
          <p:cNvSpPr/>
          <p:nvPr/>
        </p:nvSpPr>
        <p:spPr>
          <a:xfrm>
            <a:off x="3861614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3613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Natural Language Querying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users to interact with structured databases using plain English sentences.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10" name="Shape 8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1" name="Shape 9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sp>
        <p:nvSpPr>
          <p:cNvPr id="12" name="Text 10"/>
          <p:cNvSpPr/>
          <p:nvPr/>
        </p:nvSpPr>
        <p:spPr>
          <a:xfrm>
            <a:off x="1049637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3109079"/>
            <a:ext cx="4196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Intent &amp; Parameter Recognition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Automatically identify user intent and extract critical parameters from natural language input.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sp>
        <p:nvSpPr>
          <p:cNvPr id="18" name="Text 16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716548"/>
            <a:ext cx="3711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MongoDB Query Generation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Translate recognized intent and parameters into accurate and executable MongoDB queries.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22" name="Shape 20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23" name="Shape 21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sp>
        <p:nvSpPr>
          <p:cNvPr id="24" name="Text 22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716548"/>
            <a:ext cx="3488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Flexible Response Formats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 query results in various user-friendly formats, including text, tables, and dynamic charts.</a:t>
            </a:r>
            <a:endParaRPr lang="en-US" sz="17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461" y="517327"/>
            <a:ext cx="6757035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Scope of Our AI-Based Interface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1" y="1473041"/>
            <a:ext cx="6074093" cy="60740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5467" y="1440061"/>
            <a:ext cx="6074093" cy="1074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is designed to provide a flexible and powerful solution for data interaction: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45467" y="2895600"/>
            <a:ext cx="6074093" cy="4019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Compatibility:</a:t>
            </a:r>
            <a:r>
              <a:rPr lang="en-US" sz="2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Fully supports MongoDB databases, leveraging their flexible schema capabilities.</a:t>
            </a:r>
            <a:endParaRPr lang="en-US" sz="2400" dirty="0"/>
          </a:p>
          <a:p>
            <a:pPr marL="342900" indent="-342900" algn="l">
              <a:buSzPct val="100000"/>
              <a:buChar char="•"/>
            </a:pPr>
            <a:r>
              <a:rPr lang="en-US" sz="2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Multi-Domain Applicability:</a:t>
            </a:r>
            <a:r>
              <a:rPr lang="en-US" sz="2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Proven utility across diverse sectors including e-commerce, healthcare, and education.</a:t>
            </a:r>
            <a:endParaRPr lang="en-US" sz="2400" dirty="0"/>
          </a:p>
          <a:p>
            <a:pPr marL="342900" indent="-342900" algn="l">
              <a:buSzPct val="100000"/>
              <a:buChar char="•"/>
            </a:pPr>
            <a:r>
              <a:rPr lang="en-US" sz="2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 &amp; Extensibility:</a:t>
            </a:r>
            <a:r>
              <a:rPr lang="en-US" sz="2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Built as a scalable system, with clear pathways for future enhancements such as voice input and integration with SQL databases.</a:t>
            </a:r>
            <a:endParaRPr 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431" y="215205"/>
            <a:ext cx="5823585" cy="544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Evolution of Data Interaction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663" y="1313140"/>
            <a:ext cx="12024955" cy="60183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56833" y="4069308"/>
            <a:ext cx="2258391" cy="337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Low Complexity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966338" y="6819094"/>
            <a:ext cx="2702862" cy="337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Low Accuracy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1003045" y="4069308"/>
            <a:ext cx="2258391" cy="337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High Complexity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959580" y="1560152"/>
            <a:ext cx="2702862" cy="337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High Accuracy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672343" y="5393335"/>
            <a:ext cx="2318454" cy="716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Chatbots — Natural language but no live DB access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2817" y="4753658"/>
            <a:ext cx="336356" cy="3363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55712" y="5405347"/>
            <a:ext cx="2318455" cy="716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AI-Integrated System — Adaptive, live data interaction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6762" y="4760790"/>
            <a:ext cx="336355" cy="3363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855712" y="3182995"/>
            <a:ext cx="2318455" cy="716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Rule-Based NLP — Rigid rules, poor adaptability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6762" y="2538438"/>
            <a:ext cx="336355" cy="3363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600266" y="3182995"/>
            <a:ext cx="2318455" cy="716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Querying — Requires technical SQL skills</a:t>
            </a:r>
            <a:endParaRPr lang="en-US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1315" y="2538438"/>
            <a:ext cx="336356" cy="33635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02663" y="7482126"/>
            <a:ext cx="12024955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various methods exist for data interaction, each presents distinct limitations that our AI-based system aims to overcome.</a:t>
            </a:r>
            <a:endParaRPr lang="en-US" sz="135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461" y="517327"/>
            <a:ext cx="9716333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Proposed System: Dynamic AI-Driven Queries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1" y="1473041"/>
            <a:ext cx="6074093" cy="60740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5467" y="1440061"/>
            <a:ext cx="6074093" cy="6107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AI-Powered:</a:t>
            </a:r>
            <a:r>
              <a:rPr lang="en-US" sz="28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 intelligent system driven by advanced AI for natural language understanding.</a:t>
            </a:r>
            <a:endParaRPr lang="en-US" sz="2800" dirty="0"/>
          </a:p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Conversion:</a:t>
            </a:r>
            <a:r>
              <a:rPr lang="en-US" sz="28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Seamlessly transforms user's natural language queries into structured database queries in real-time.</a:t>
            </a:r>
            <a:endParaRPr lang="en-US" sz="2800" dirty="0"/>
          </a:p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Versatile Outputs:</a:t>
            </a:r>
            <a:r>
              <a:rPr lang="en-US" sz="28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Presents results in a variety of intuitive formats, catering to different user needs.</a:t>
            </a:r>
            <a:endParaRPr lang="en-US" sz="2800" dirty="0"/>
          </a:p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 Architecture:</a:t>
            </a:r>
            <a:r>
              <a:rPr lang="en-US" sz="28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Designed with a modular, scalable, and agent-based reasoning framework for robustness and flexibility.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872" y="556141"/>
            <a:ext cx="6858953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System Architecture Overview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03" y="1518404"/>
            <a:ext cx="13137475" cy="56652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0368" y="6109296"/>
            <a:ext cx="2980477" cy="372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MongoDB Response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630368" y="4797886"/>
            <a:ext cx="2980477" cy="372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Agent Workflow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30368" y="3499723"/>
            <a:ext cx="2980477" cy="372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LLM / NLP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30368" y="2188313"/>
            <a:ext cx="2980477" cy="372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 Input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91872" y="7377470"/>
            <a:ext cx="1324665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architecture orchestrates a smooth flow from user query to database response, with an optional frontend for enhanced visualization.</a:t>
            </a:r>
            <a:endParaRPr lang="en-US" sz="155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50" y="7759912"/>
            <a:ext cx="1809750" cy="3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1299</Words>
  <Application>Microsoft Office PowerPoint</Application>
  <PresentationFormat>Custom</PresentationFormat>
  <Paragraphs>177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Arial</vt:lpstr>
      <vt:lpstr>Playfair Display Bold</vt:lpstr>
      <vt:lpstr>Open Sans</vt:lpstr>
      <vt:lpstr>Playfair Display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Prabal Dubey</cp:lastModifiedBy>
  <cp:revision>6</cp:revision>
  <dcterms:created xsi:type="dcterms:W3CDTF">2026-01-28T20:02:46Z</dcterms:created>
  <dcterms:modified xsi:type="dcterms:W3CDTF">2026-01-29T05:43:26Z</dcterms:modified>
</cp:coreProperties>
</file>